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5"/>
  </p:notesMasterIdLst>
  <p:handoutMasterIdLst>
    <p:handoutMasterId r:id="rId6"/>
  </p:handoutMasterIdLst>
  <p:sldIdLst>
    <p:sldId id="271" r:id="rId2"/>
    <p:sldId id="295" r:id="rId3"/>
    <p:sldId id="296" r:id="rId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356"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D35338D-4DCE-4AD9-9C32-23301D02BA5E}" type="datetimeFigureOut">
              <a:rPr lang="en-US" smtClean="0"/>
              <a:t>2/28/2019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6A073B6-2F4C-4B78-ACE8-12201591797F}" type="slidenum">
              <a:rPr lang="en-US" smtClean="0"/>
              <a:t>‹#›</a:t>
            </a:fld>
            <a:endParaRPr lang="en-US"/>
          </a:p>
        </p:txBody>
      </p:sp>
    </p:spTree>
    <p:extLst>
      <p:ext uri="{BB962C8B-B14F-4D97-AF65-F5344CB8AC3E}">
        <p14:creationId xmlns:p14="http://schemas.microsoft.com/office/powerpoint/2010/main" val="2393989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63F16DE-A6C3-464B-93B7-0FD854339BB4}" type="datetimeFigureOut">
              <a:rPr lang="en-US" smtClean="0"/>
              <a:t>2/28/2019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517744B-A1F3-45A1-8120-18BDC42E6CAE}" type="slidenum">
              <a:rPr lang="en-US" smtClean="0"/>
              <a:t>‹#›</a:t>
            </a:fld>
            <a:endParaRPr lang="en-US"/>
          </a:p>
        </p:txBody>
      </p:sp>
    </p:spTree>
    <p:extLst>
      <p:ext uri="{BB962C8B-B14F-4D97-AF65-F5344CB8AC3E}">
        <p14:creationId xmlns:p14="http://schemas.microsoft.com/office/powerpoint/2010/main" val="3364548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17744B-A1F3-45A1-8120-18BDC42E6CAE}" type="slidenum">
              <a:rPr lang="en-US" smtClean="0"/>
              <a:t>1</a:t>
            </a:fld>
            <a:endParaRPr lang="en-US"/>
          </a:p>
        </p:txBody>
      </p:sp>
    </p:spTree>
    <p:extLst>
      <p:ext uri="{BB962C8B-B14F-4D97-AF65-F5344CB8AC3E}">
        <p14:creationId xmlns:p14="http://schemas.microsoft.com/office/powerpoint/2010/main" val="2178432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17744B-A1F3-45A1-8120-18BDC42E6CAE}" type="slidenum">
              <a:rPr lang="en-US" smtClean="0"/>
              <a:t>2</a:t>
            </a:fld>
            <a:endParaRPr lang="en-US"/>
          </a:p>
        </p:txBody>
      </p:sp>
    </p:spTree>
    <p:extLst>
      <p:ext uri="{BB962C8B-B14F-4D97-AF65-F5344CB8AC3E}">
        <p14:creationId xmlns:p14="http://schemas.microsoft.com/office/powerpoint/2010/main" val="1433335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7DD339-BBB7-4823-8BDE-4BCE90B63736}"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AB102-DDE9-41A3-8241-C8C9080A6A2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7DD339-BBB7-4823-8BDE-4BCE90B63736}"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AB102-DDE9-41A3-8241-C8C9080A6A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97DD339-BBB7-4823-8BDE-4BCE90B63736}"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AB102-DDE9-41A3-8241-C8C9080A6A2A}"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7DD339-BBB7-4823-8BDE-4BCE90B63736}"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AB102-DDE9-41A3-8241-C8C9080A6A2A}"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7DD339-BBB7-4823-8BDE-4BCE90B63736}"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AB102-DDE9-41A3-8241-C8C9080A6A2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97DD339-BBB7-4823-8BDE-4BCE90B63736}" type="datetimeFigureOut">
              <a:rPr lang="en-US" smtClean="0"/>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DAB102-DDE9-41A3-8241-C8C9080A6A2A}"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7DD339-BBB7-4823-8BDE-4BCE90B63736}" type="datetimeFigureOut">
              <a:rPr lang="en-US" smtClean="0"/>
              <a:t>2/28/2019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DAB102-DDE9-41A3-8241-C8C9080A6A2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7DD339-BBB7-4823-8BDE-4BCE90B63736}" type="datetimeFigureOut">
              <a:rPr lang="en-US" smtClean="0"/>
              <a:t>2/28/2019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DAB102-DDE9-41A3-8241-C8C9080A6A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997DD339-BBB7-4823-8BDE-4BCE90B63736}" type="datetimeFigureOut">
              <a:rPr lang="en-US" smtClean="0"/>
              <a:t>2/28/2019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DAB102-DDE9-41A3-8241-C8C9080A6A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97DD339-BBB7-4823-8BDE-4BCE90B63736}" type="datetimeFigureOut">
              <a:rPr lang="en-US" smtClean="0"/>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DAB102-DDE9-41A3-8241-C8C9080A6A2A}"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7DD339-BBB7-4823-8BDE-4BCE90B63736}" type="datetimeFigureOut">
              <a:rPr lang="en-US" smtClean="0"/>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DAB102-DDE9-41A3-8241-C8C9080A6A2A}"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97DD339-BBB7-4823-8BDE-4BCE90B63736}" type="datetimeFigureOut">
              <a:rPr lang="en-US" smtClean="0"/>
              <a:t>2/28/2019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CFDAB102-DDE9-41A3-8241-C8C9080A6A2A}"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hyperlink" Target="http://www.cdc.gov/ConcussionInYouthSport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6097" y="1828800"/>
            <a:ext cx="3352800" cy="4648200"/>
          </a:xfrm>
        </p:spPr>
        <p:style>
          <a:lnRef idx="2">
            <a:schemeClr val="dk1"/>
          </a:lnRef>
          <a:fillRef idx="1">
            <a:schemeClr val="lt1"/>
          </a:fillRef>
          <a:effectRef idx="0">
            <a:schemeClr val="dk1"/>
          </a:effectRef>
          <a:fontRef idx="minor">
            <a:schemeClr val="dk1"/>
          </a:fontRef>
        </p:style>
        <p:txBody>
          <a:bodyPr>
            <a:normAutofit lnSpcReduction="10000"/>
          </a:bodyPr>
          <a:lstStyle/>
          <a:p>
            <a:r>
              <a:rPr lang="en-US" sz="1400" dirty="0"/>
              <a:t>A concussion is a brain injury and all brain injuries are serious. They are caused by a bump, blow, or jolt to the head, or by a blow to another part of the body with the force transmitted to the head. They can range from mild to severe and can disrupt the way the brain normally works. Even though most concussions are mild, </a:t>
            </a:r>
            <a:r>
              <a:rPr lang="en-US" sz="1400" b="1" u="sng" dirty="0"/>
              <a:t>all</a:t>
            </a:r>
            <a:r>
              <a:rPr lang="en-US" sz="1400" u="sng" dirty="0"/>
              <a:t> </a:t>
            </a:r>
            <a:r>
              <a:rPr lang="en-US" sz="1400" b="1" u="sng" dirty="0"/>
              <a:t>concussions are potentially serious and may result in complications including prolonged brain damage and death if not recognized and managed properly.</a:t>
            </a:r>
            <a:r>
              <a:rPr lang="en-US" sz="1400" dirty="0"/>
              <a:t>  In other words, even a “ding” or a bump on the head can be serious.  You can’t see a concussion and most sports concussions occur without loss of consciousness. Signs and symptoms of concussion may show up right after the injury or can take hours or days to fully appear. If your child reports any symptoms of concussion, or if you notice the symptoms or signs of concussion yourself, seek medical attention right away.</a:t>
            </a:r>
          </a:p>
        </p:txBody>
      </p:sp>
      <p:sp>
        <p:nvSpPr>
          <p:cNvPr id="2" name="Title 1"/>
          <p:cNvSpPr>
            <a:spLocks noGrp="1"/>
          </p:cNvSpPr>
          <p:nvPr>
            <p:ph type="title"/>
          </p:nvPr>
        </p:nvSpPr>
        <p:spPr>
          <a:xfrm>
            <a:off x="457200" y="1380836"/>
            <a:ext cx="2139696" cy="529952"/>
          </a:xfrm>
        </p:spPr>
        <p:txBody>
          <a:bodyPr>
            <a:normAutofit/>
          </a:bodyPr>
          <a:lstStyle/>
          <a:p>
            <a:pPr algn="ctr"/>
            <a:r>
              <a:rPr lang="en-US" sz="2800" dirty="0" smtClean="0"/>
              <a:t>Concussions</a:t>
            </a:r>
            <a:endParaRPr lang="en-US" sz="1800" dirty="0"/>
          </a:p>
        </p:txBody>
      </p:sp>
      <p:sp>
        <p:nvSpPr>
          <p:cNvPr id="3" name="Content Placeholder 2"/>
          <p:cNvSpPr>
            <a:spLocks noGrp="1"/>
          </p:cNvSpPr>
          <p:nvPr>
            <p:ph idx="1"/>
          </p:nvPr>
        </p:nvSpPr>
        <p:spPr>
          <a:xfrm>
            <a:off x="3581400" y="457200"/>
            <a:ext cx="5111750" cy="6248400"/>
          </a:xfrm>
        </p:spPr>
        <p:txBody>
          <a:bodyPr>
            <a:normAutofit/>
          </a:bodyPr>
          <a:lstStyle/>
          <a:p>
            <a:pPr marL="0" indent="0">
              <a:buNone/>
            </a:pPr>
            <a:endParaRPr lang="en-US" dirty="0" smtClean="0"/>
          </a:p>
          <a:p>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762000"/>
            <a:ext cx="302779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5200" y="3429000"/>
            <a:ext cx="52578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Table 7"/>
          <p:cNvGraphicFramePr>
            <a:graphicFrameLocks noGrp="1"/>
          </p:cNvGraphicFramePr>
          <p:nvPr>
            <p:extLst>
              <p:ext uri="{D42A27DB-BD31-4B8C-83A1-F6EECF244321}">
                <p14:modId xmlns:p14="http://schemas.microsoft.com/office/powerpoint/2010/main" val="4082784979"/>
              </p:ext>
            </p:extLst>
          </p:nvPr>
        </p:nvGraphicFramePr>
        <p:xfrm>
          <a:off x="3505200" y="1219200"/>
          <a:ext cx="5410200" cy="2194560"/>
        </p:xfrm>
        <a:graphic>
          <a:graphicData uri="http://schemas.openxmlformats.org/drawingml/2006/table">
            <a:tbl>
              <a:tblPr firstRow="1" firstCol="1" lastRow="1" lastCol="1" bandRow="1" bandCol="1"/>
              <a:tblGrid>
                <a:gridCol w="2631989"/>
                <a:gridCol w="2778211"/>
              </a:tblGrid>
              <a:tr h="0">
                <a:tc>
                  <a:txBody>
                    <a:bodyPr/>
                    <a:lstStyle/>
                    <a:p>
                      <a:pPr marL="342900" lvl="0" indent="-342900">
                        <a:spcBef>
                          <a:spcPts val="600"/>
                        </a:spcBef>
                        <a:spcAft>
                          <a:spcPts val="0"/>
                        </a:spcAft>
                        <a:buFont typeface="Symbol"/>
                        <a:buChar char=""/>
                      </a:pPr>
                      <a:r>
                        <a:rPr lang="en-US" sz="1200" dirty="0">
                          <a:effectLst/>
                          <a:latin typeface="Times New Roman"/>
                          <a:ea typeface="Times New Roman"/>
                        </a:rPr>
                        <a:t>Headaches</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“Pressure in head”</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Nausea or vomiting</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Neck pain</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Balance problems or dizziness</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Blurred, double, or fuzzy vision</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Sensitivity to light or noise</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Feeling sluggish or slowed down</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Feeling foggy or groggy</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Drowsiness</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Change in sleep patterns</a:t>
                      </a:r>
                      <a:endParaRPr lang="en-US" sz="10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Bef>
                          <a:spcPts val="600"/>
                        </a:spcBef>
                        <a:spcAft>
                          <a:spcPts val="0"/>
                        </a:spcAft>
                        <a:buFont typeface="Symbol"/>
                        <a:buChar char=""/>
                      </a:pPr>
                      <a:r>
                        <a:rPr lang="en-US" sz="1200" dirty="0">
                          <a:effectLst/>
                          <a:latin typeface="Times New Roman"/>
                          <a:ea typeface="Times New Roman"/>
                        </a:rPr>
                        <a:t>Amnesia</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“Don’t feel right”</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Fatigue or low energy</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Sadness</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Nervousness or anxiety</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Irritability</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More emotional</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Confusion</a:t>
                      </a:r>
                      <a:endParaRPr lang="en-US" sz="1000" dirty="0">
                        <a:effectLst/>
                        <a:latin typeface="Calibri"/>
                      </a:endParaRPr>
                    </a:p>
                    <a:p>
                      <a:pPr marL="342900" lvl="0" indent="-342900">
                        <a:spcBef>
                          <a:spcPts val="0"/>
                        </a:spcBef>
                        <a:spcAft>
                          <a:spcPts val="0"/>
                        </a:spcAft>
                        <a:buFont typeface="Symbol"/>
                        <a:buChar char=""/>
                      </a:pPr>
                      <a:r>
                        <a:rPr lang="en-US" sz="1200" dirty="0">
                          <a:effectLst/>
                          <a:latin typeface="Times New Roman"/>
                          <a:ea typeface="Times New Roman"/>
                        </a:rPr>
                        <a:t>Concentration or memory problems (forgetting game plays)</a:t>
                      </a:r>
                      <a:endParaRPr lang="en-US" sz="1000" dirty="0">
                        <a:effectLst/>
                        <a:latin typeface="Calibri"/>
                      </a:endParaRPr>
                    </a:p>
                    <a:p>
                      <a:pPr marL="342900" lvl="0" indent="-342900">
                        <a:spcBef>
                          <a:spcPts val="0"/>
                        </a:spcBef>
                        <a:spcAft>
                          <a:spcPts val="600"/>
                        </a:spcAft>
                        <a:buFont typeface="Symbol"/>
                        <a:buChar char=""/>
                      </a:pPr>
                      <a:r>
                        <a:rPr lang="en-US" sz="1200" dirty="0">
                          <a:effectLst/>
                          <a:latin typeface="Times New Roman"/>
                          <a:ea typeface="Times New Roman"/>
                        </a:rPr>
                        <a:t>Repeating the same question/comment</a:t>
                      </a:r>
                      <a:endParaRPr lang="en-US" sz="10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3"/>
          <p:cNvSpPr>
            <a:spLocks noChangeArrowheads="1"/>
          </p:cNvSpPr>
          <p:nvPr/>
        </p:nvSpPr>
        <p:spPr bwMode="auto">
          <a:xfrm>
            <a:off x="3429000" y="981599"/>
            <a:ext cx="7467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Symptoms may include one or more of the following:</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63410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Concussion</a:t>
            </a:r>
            <a:br>
              <a:rPr lang="en-US" dirty="0" smtClean="0"/>
            </a:br>
            <a:endParaRPr lang="en-US" dirty="0"/>
          </a:p>
        </p:txBody>
      </p:sp>
      <p:sp>
        <p:nvSpPr>
          <p:cNvPr id="3" name="Content Placeholder 2"/>
          <p:cNvSpPr>
            <a:spLocks noGrp="1"/>
          </p:cNvSpPr>
          <p:nvPr>
            <p:ph sz="quarter" idx="13"/>
          </p:nvPr>
        </p:nvSpPr>
        <p:spPr>
          <a:xfrm>
            <a:off x="381000" y="1905000"/>
            <a:ext cx="8382000" cy="4648200"/>
          </a:xfrm>
        </p:spPr>
        <p:txBody>
          <a:bodyPr>
            <a:normAutofit fontScale="40000" lnSpcReduction="20000"/>
          </a:bodyPr>
          <a:lstStyle/>
          <a:p>
            <a:r>
              <a:rPr lang="en-US" sz="4500" b="1" u="sng" dirty="0"/>
              <a:t>What can happen if my child keeps on playing with a concussion or returns too soon?</a:t>
            </a:r>
            <a:endParaRPr lang="en-US" sz="4500" dirty="0"/>
          </a:p>
          <a:p>
            <a:pPr marL="0" indent="0">
              <a:buNone/>
            </a:pPr>
            <a:endParaRPr lang="en-US" sz="3000" dirty="0"/>
          </a:p>
          <a:p>
            <a:r>
              <a:rPr lang="en-US" sz="4500" dirty="0"/>
              <a:t>Athletes with the signs and symptoms of concussion should be removed from play immediately. </a:t>
            </a:r>
            <a:endParaRPr lang="en-US" sz="4500" dirty="0" smtClean="0"/>
          </a:p>
          <a:p>
            <a:r>
              <a:rPr lang="en-US" sz="4500" dirty="0" smtClean="0"/>
              <a:t>Continuing </a:t>
            </a:r>
            <a:r>
              <a:rPr lang="en-US" sz="4500" dirty="0"/>
              <a:t>to play with the signs and symptoms of a concussion leaves the young athlete especially vulnerable to greater injury. </a:t>
            </a:r>
            <a:endParaRPr lang="en-US" sz="4500" dirty="0" smtClean="0"/>
          </a:p>
          <a:p>
            <a:r>
              <a:rPr lang="en-US" sz="4500" dirty="0" smtClean="0"/>
              <a:t>There </a:t>
            </a:r>
            <a:r>
              <a:rPr lang="en-US" sz="4500" dirty="0"/>
              <a:t>is an increased risk of significant damage from a concussion for a period of time after that concussion occurs, particularly if the athlete suffers another concussion before completely recovering from the first one. </a:t>
            </a:r>
            <a:endParaRPr lang="en-US" sz="4500" dirty="0" smtClean="0"/>
          </a:p>
          <a:p>
            <a:r>
              <a:rPr lang="en-US" sz="4500" dirty="0" smtClean="0"/>
              <a:t>This </a:t>
            </a:r>
            <a:r>
              <a:rPr lang="en-US" sz="4500" dirty="0"/>
              <a:t>can lead to prolonged recovery, or even to severe brain swelling (second impact syndrome) with devastating and even fatal consequences.  </a:t>
            </a:r>
            <a:endParaRPr lang="en-US" sz="4500" dirty="0" smtClean="0"/>
          </a:p>
          <a:p>
            <a:r>
              <a:rPr lang="en-US" sz="4500" dirty="0" smtClean="0"/>
              <a:t>It </a:t>
            </a:r>
            <a:r>
              <a:rPr lang="en-US" sz="4500" dirty="0"/>
              <a:t>is well known that adolescent or teenage athletes will often fail to report symptoms of injuries. </a:t>
            </a:r>
            <a:endParaRPr lang="en-US" sz="4500" dirty="0" smtClean="0"/>
          </a:p>
          <a:p>
            <a:r>
              <a:rPr lang="en-US" sz="4500" dirty="0" smtClean="0"/>
              <a:t>Concussions </a:t>
            </a:r>
            <a:r>
              <a:rPr lang="en-US" sz="4500" dirty="0"/>
              <a:t>are no different. As a result, education of administrators, coaches, parents and students is the key to student-athlete’s safety.</a:t>
            </a:r>
          </a:p>
          <a:p>
            <a:endParaRPr lang="en-US" sz="4000" dirty="0" smtClean="0"/>
          </a:p>
          <a:p>
            <a:r>
              <a:rPr lang="en-US" sz="4000" dirty="0"/>
              <a:t>For current and up-to-date information on concussions you can go to: </a:t>
            </a:r>
            <a:r>
              <a:rPr lang="en-US" sz="4000" u="sng" dirty="0">
                <a:hlinkClick r:id="rId3"/>
              </a:rPr>
              <a:t>http://www.cdc.gov/ConcussionInYouthSports/</a:t>
            </a:r>
            <a:endParaRPr lang="en-US" sz="4000" dirty="0"/>
          </a:p>
          <a:p>
            <a:endParaRPr lang="en-US" sz="11100" dirty="0"/>
          </a:p>
        </p:txBody>
      </p:sp>
    </p:spTree>
    <p:extLst>
      <p:ext uri="{BB962C8B-B14F-4D97-AF65-F5344CB8AC3E}">
        <p14:creationId xmlns:p14="http://schemas.microsoft.com/office/powerpoint/2010/main" val="143905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24000"/>
            <a:ext cx="7408333" cy="5029200"/>
          </a:xfrm>
        </p:spPr>
        <p:txBody>
          <a:bodyPr>
            <a:noAutofit/>
          </a:bodyPr>
          <a:lstStyle/>
          <a:p>
            <a:r>
              <a:rPr lang="en-US" sz="1600" b="1" u="sng" dirty="0"/>
              <a:t>If you think your child has suffered a concussion</a:t>
            </a:r>
            <a:endParaRPr lang="en-US" sz="1600" dirty="0"/>
          </a:p>
          <a:p>
            <a:r>
              <a:rPr lang="en-US" sz="1600" dirty="0"/>
              <a:t>Any athlete even suspected of suffering a concussion should be removed from the game or practice immediately. </a:t>
            </a:r>
          </a:p>
          <a:p>
            <a:r>
              <a:rPr lang="en-US" sz="1600" dirty="0"/>
              <a:t>No athlete may return to activity after an apparent head injury or concussion, regardless of how mild it seems or how quickly symptoms clear, without medical clearance. </a:t>
            </a:r>
          </a:p>
          <a:p>
            <a:r>
              <a:rPr lang="en-US" sz="1600" dirty="0"/>
              <a:t>Close observation of the athlete should continue for several hours. </a:t>
            </a:r>
          </a:p>
          <a:p>
            <a:r>
              <a:rPr lang="en-US" sz="1600" dirty="0"/>
              <a:t>IHSA Policy requires athletes to provide their school with written clearance from either a physician licensed to practice medicine in all its branches or a certified athletic trainer working in conjunction with a physician licensed to practice medicine in all its branches prior to returning to play or practice following a concussion or after being removed from an interscholastic contest due to a possible head injury or concussion and not cleared to return to that same contest.  </a:t>
            </a:r>
          </a:p>
          <a:p>
            <a:r>
              <a:rPr lang="en-US" sz="1600" dirty="0"/>
              <a:t>In accordance with state law, all IHSA member schools are required to follow this policy.</a:t>
            </a:r>
          </a:p>
          <a:p>
            <a:r>
              <a:rPr lang="en-US" sz="1600" dirty="0"/>
              <a:t>You should also inform your child’s coach if you think that your child may have a concussion. Remember it’s better to miss one game than miss the whole season. And when in doubt, the athlete sits out.</a:t>
            </a:r>
          </a:p>
        </p:txBody>
      </p:sp>
      <p:sp>
        <p:nvSpPr>
          <p:cNvPr id="3" name="Title 2"/>
          <p:cNvSpPr>
            <a:spLocks noGrp="1"/>
          </p:cNvSpPr>
          <p:nvPr>
            <p:ph type="title"/>
          </p:nvPr>
        </p:nvSpPr>
        <p:spPr/>
        <p:txBody>
          <a:bodyPr/>
          <a:lstStyle/>
          <a:p>
            <a:r>
              <a:rPr lang="en-US" dirty="0"/>
              <a:t>Concussion</a:t>
            </a:r>
          </a:p>
        </p:txBody>
      </p:sp>
    </p:spTree>
    <p:extLst>
      <p:ext uri="{BB962C8B-B14F-4D97-AF65-F5344CB8AC3E}">
        <p14:creationId xmlns:p14="http://schemas.microsoft.com/office/powerpoint/2010/main" val="11372586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Custom 12">
      <a:dk1>
        <a:srgbClr val="000000"/>
      </a:dk1>
      <a:lt1>
        <a:sysClr val="window" lastClr="FFFFFF"/>
      </a:lt1>
      <a:dk2>
        <a:srgbClr val="000000"/>
      </a:dk2>
      <a:lt2>
        <a:srgbClr val="A5A5A5"/>
      </a:lt2>
      <a:accent1>
        <a:srgbClr val="FF0000"/>
      </a:accent1>
      <a:accent2>
        <a:srgbClr val="4584D3"/>
      </a:accent2>
      <a:accent3>
        <a:srgbClr val="5BD078"/>
      </a:accent3>
      <a:accent4>
        <a:srgbClr val="A5D028"/>
      </a:accent4>
      <a:accent5>
        <a:srgbClr val="F5C040"/>
      </a:accent5>
      <a:accent6>
        <a:srgbClr val="05E0DB"/>
      </a:accent6>
      <a:hlink>
        <a:srgbClr val="000000"/>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1059</TotalTime>
  <Words>640</Words>
  <Application>Microsoft Office PowerPoint</Application>
  <PresentationFormat>On-screen Show (4:3)</PresentationFormat>
  <Paragraphs>45</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Candara</vt:lpstr>
      <vt:lpstr>Symbol</vt:lpstr>
      <vt:lpstr>Times New Roman</vt:lpstr>
      <vt:lpstr>Waveform</vt:lpstr>
      <vt:lpstr>Concussions</vt:lpstr>
      <vt:lpstr>Concussion </vt:lpstr>
      <vt:lpstr>Concussion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McLaughlin</dc:creator>
  <cp:lastModifiedBy>Matt Gordon</cp:lastModifiedBy>
  <cp:revision>39</cp:revision>
  <cp:lastPrinted>2016-07-19T21:27:17Z</cp:lastPrinted>
  <dcterms:created xsi:type="dcterms:W3CDTF">2015-07-07T15:47:38Z</dcterms:created>
  <dcterms:modified xsi:type="dcterms:W3CDTF">2019-02-28T19:35:33Z</dcterms:modified>
</cp:coreProperties>
</file>